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7" r:id="rId6"/>
    <p:sldId id="261" r:id="rId7"/>
    <p:sldId id="259" r:id="rId8"/>
    <p:sldId id="260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78" autoAdjust="0"/>
    <p:restoredTop sz="94660"/>
  </p:normalViewPr>
  <p:slideViewPr>
    <p:cSldViewPr snapToGrid="0">
      <p:cViewPr>
        <p:scale>
          <a:sx n="176" d="100"/>
          <a:sy n="176" d="100"/>
        </p:scale>
        <p:origin x="-62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C16DE0F8-708B-44DF-8A33-D943981297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38437" y="120597"/>
            <a:ext cx="6715125" cy="44767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7CFFFAC8-3997-4495-98AA-08BB09334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6999" y="0"/>
            <a:ext cx="6858002" cy="4572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3/28/19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3/28/19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B97E5-7B90-44AD-837A-354DDF08AC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Traffic Safety: City of Chicago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77653-B84D-48D1-9CB0-86357E41AC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Erika Haren</a:t>
            </a:r>
          </a:p>
          <a:p>
            <a:r>
              <a:rPr lang="en-US" dirty="0"/>
              <a:t>Will Skrab</a:t>
            </a:r>
          </a:p>
          <a:p>
            <a:r>
              <a:rPr lang="en-US" dirty="0"/>
              <a:t>Caitlin Hemler</a:t>
            </a:r>
          </a:p>
          <a:p>
            <a:r>
              <a:rPr lang="en-US" dirty="0"/>
              <a:t>Robert Wood</a:t>
            </a:r>
          </a:p>
        </p:txBody>
      </p:sp>
    </p:spTree>
    <p:extLst>
      <p:ext uri="{BB962C8B-B14F-4D97-AF65-F5344CB8AC3E}">
        <p14:creationId xmlns:p14="http://schemas.microsoft.com/office/powerpoint/2010/main" val="261258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Speed Cameras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C83803-0C7B-4EA5-A73B-3D3FB0FF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7C0594F7-424D-4185-BA3A-7824DD63B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20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85A4B-2CE8-416B-BB02-4DE4F458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EC1F4-6DDF-4D25-87E0-3FEDA8880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of the relationship between different types of law enforcement traffic cameras and crashes, using data made publicly available by the City of Chicago.</a:t>
            </a:r>
          </a:p>
        </p:txBody>
      </p:sp>
    </p:spTree>
    <p:extLst>
      <p:ext uri="{BB962C8B-B14F-4D97-AF65-F5344CB8AC3E}">
        <p14:creationId xmlns:p14="http://schemas.microsoft.com/office/powerpoint/2010/main" val="229413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5CE82-9907-49A7-B5E6-2838BC91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5F20-86E4-4039-95F1-8449D4AAB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 Light Camera Locations (data.cityofchicago.org)</a:t>
            </a:r>
          </a:p>
          <a:p>
            <a:r>
              <a:rPr lang="en-US" dirty="0"/>
              <a:t>Red Light Camera Violations (data.cityofchicago.org)</a:t>
            </a:r>
          </a:p>
          <a:p>
            <a:r>
              <a:rPr lang="en-US" dirty="0"/>
              <a:t>Speed Camera Locations (data.cityofchicago.org)</a:t>
            </a:r>
          </a:p>
          <a:p>
            <a:r>
              <a:rPr lang="en-US" dirty="0"/>
              <a:t>Speed Camera Violations (data.cityofchicago.org)</a:t>
            </a:r>
          </a:p>
          <a:p>
            <a:r>
              <a:rPr lang="en-US" dirty="0"/>
              <a:t>Traffic Crashes (data.cityofchicago.org)</a:t>
            </a:r>
          </a:p>
        </p:txBody>
      </p:sp>
    </p:spTree>
    <p:extLst>
      <p:ext uri="{BB962C8B-B14F-4D97-AF65-F5344CB8AC3E}">
        <p14:creationId xmlns:p14="http://schemas.microsoft.com/office/powerpoint/2010/main" val="2357749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30764-09FE-4356-9CCA-EC369A4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C4D7-F1C6-4609-A37A-1EA661E5C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red light cameras prevent crashes?</a:t>
            </a:r>
          </a:p>
          <a:p>
            <a:r>
              <a:rPr lang="en-US" dirty="0"/>
              <a:t>Do speed cameras prevent crashes?</a:t>
            </a:r>
          </a:p>
          <a:p>
            <a:r>
              <a:rPr lang="en-US" dirty="0"/>
              <a:t>Is there a correlation between red light cameras and number of violations?</a:t>
            </a:r>
          </a:p>
          <a:p>
            <a:r>
              <a:rPr lang="en-US" dirty="0"/>
              <a:t>Is there a correlation between speed cameras and number of violations?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09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D581-FEA5-E542-86D0-FBDA94B38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Chicago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98878-94FC-574E-A3DF-DB950E3B6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 = 2.716 million as of 2017 </a:t>
            </a:r>
          </a:p>
          <a:p>
            <a:r>
              <a:rPr lang="en-US" dirty="0"/>
              <a:t>Median age is 34.4</a:t>
            </a:r>
          </a:p>
          <a:p>
            <a:r>
              <a:rPr lang="en-US" dirty="0"/>
              <a:t>Median Income $53,006.00</a:t>
            </a:r>
          </a:p>
          <a:p>
            <a:r>
              <a:rPr lang="en-US" dirty="0"/>
              <a:t>There are roughly 4.5 million cars in Illinois</a:t>
            </a:r>
          </a:p>
          <a:p>
            <a:pPr marL="0" indent="0">
              <a:buNone/>
            </a:pPr>
            <a:r>
              <a:rPr lang="en-US" dirty="0"/>
              <a:t>  Estimated 55 million people  visit the </a:t>
            </a:r>
            <a:r>
              <a:rPr lang="en-US"/>
              <a:t>city annuall</a:t>
            </a:r>
            <a:r>
              <a:rPr lang="en-US" dirty="0"/>
              <a:t>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66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D6D87-43A9-487B-85CA-111755C5D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Crashes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Heatmap of traffic crashes, 2017-present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59B1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59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6A7577-1601-4857-8986-CF02EB564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53146" y="222357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63AB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5127001-D13C-954C-A5EF-80522B707AD5}"/>
              </a:ext>
            </a:extLst>
          </p:cNvPr>
          <p:cNvSpPr txBox="1"/>
          <p:nvPr/>
        </p:nvSpPr>
        <p:spPr>
          <a:xfrm>
            <a:off x="7549116" y="4030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57FE7F-2A6A-7A43-84D6-E79096F67563}"/>
              </a:ext>
            </a:extLst>
          </p:cNvPr>
          <p:cNvSpPr txBox="1"/>
          <p:nvPr/>
        </p:nvSpPr>
        <p:spPr>
          <a:xfrm>
            <a:off x="7912609" y="1763486"/>
            <a:ext cx="341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EDE9D1-6029-144B-AB13-F38C8C44CDE9}"/>
              </a:ext>
            </a:extLst>
          </p:cNvPr>
          <p:cNvSpPr txBox="1"/>
          <p:nvPr/>
        </p:nvSpPr>
        <p:spPr>
          <a:xfrm>
            <a:off x="6313714" y="1016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5429E4-2AE8-D847-A749-5D83A473134E}"/>
              </a:ext>
            </a:extLst>
          </p:cNvPr>
          <p:cNvSpPr txBox="1"/>
          <p:nvPr/>
        </p:nvSpPr>
        <p:spPr>
          <a:xfrm>
            <a:off x="8737600" y="399142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88BBCD-5265-5942-9060-44DAD10B2C10}"/>
              </a:ext>
            </a:extLst>
          </p:cNvPr>
          <p:cNvSpPr txBox="1"/>
          <p:nvPr/>
        </p:nvSpPr>
        <p:spPr>
          <a:xfrm>
            <a:off x="6531429" y="176348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50FCC4-0B5B-074C-9E05-B320A4BC11EE}"/>
              </a:ext>
            </a:extLst>
          </p:cNvPr>
          <p:cNvSpPr txBox="1"/>
          <p:nvPr/>
        </p:nvSpPr>
        <p:spPr>
          <a:xfrm>
            <a:off x="7387771" y="114662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0B9C45-A88D-F649-A31B-209E57613234}"/>
              </a:ext>
            </a:extLst>
          </p:cNvPr>
          <p:cNvSpPr txBox="1"/>
          <p:nvPr/>
        </p:nvSpPr>
        <p:spPr>
          <a:xfrm>
            <a:off x="7387771" y="166188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CC0F13-0AA3-E94A-A53B-E9D4BC20F334}"/>
              </a:ext>
            </a:extLst>
          </p:cNvPr>
          <p:cNvSpPr txBox="1"/>
          <p:nvPr/>
        </p:nvSpPr>
        <p:spPr>
          <a:xfrm>
            <a:off x="6842733" y="2801257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E0A70A5-F6B8-2241-8B5C-55BFD61075AF}"/>
              </a:ext>
            </a:extLst>
          </p:cNvPr>
          <p:cNvSpPr txBox="1"/>
          <p:nvPr/>
        </p:nvSpPr>
        <p:spPr>
          <a:xfrm>
            <a:off x="7351536" y="2801257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BF2260-F458-DA49-922B-958AD90CC253}"/>
              </a:ext>
            </a:extLst>
          </p:cNvPr>
          <p:cNvSpPr txBox="1"/>
          <p:nvPr/>
        </p:nvSpPr>
        <p:spPr>
          <a:xfrm>
            <a:off x="7912609" y="2801257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B40ACD-54D4-E148-9753-14A820E15E44}"/>
              </a:ext>
            </a:extLst>
          </p:cNvPr>
          <p:cNvSpPr txBox="1"/>
          <p:nvPr/>
        </p:nvSpPr>
        <p:spPr>
          <a:xfrm>
            <a:off x="7351536" y="4176095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71C362-5C11-DA43-B97F-B5BCD1C544FD}"/>
              </a:ext>
            </a:extLst>
          </p:cNvPr>
          <p:cNvSpPr txBox="1"/>
          <p:nvPr/>
        </p:nvSpPr>
        <p:spPr>
          <a:xfrm>
            <a:off x="8253870" y="2605314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12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73A8C6-7FD5-BA47-8352-AB79F9D96FA6}"/>
              </a:ext>
            </a:extLst>
          </p:cNvPr>
          <p:cNvSpPr txBox="1"/>
          <p:nvPr/>
        </p:nvSpPr>
        <p:spPr>
          <a:xfrm>
            <a:off x="8253870" y="2926081"/>
            <a:ext cx="2968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FC4017-2581-084C-8721-0D076BD77ABE}"/>
              </a:ext>
            </a:extLst>
          </p:cNvPr>
          <p:cNvSpPr txBox="1"/>
          <p:nvPr/>
        </p:nvSpPr>
        <p:spPr>
          <a:xfrm>
            <a:off x="7320161" y="348299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EAA636-52D3-074C-9DE1-957CC11317EB}"/>
              </a:ext>
            </a:extLst>
          </p:cNvPr>
          <p:cNvSpPr txBox="1"/>
          <p:nvPr/>
        </p:nvSpPr>
        <p:spPr>
          <a:xfrm>
            <a:off x="7912609" y="3534229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02B4AF5-C75D-3449-9863-630B2F82D7B1}"/>
              </a:ext>
            </a:extLst>
          </p:cNvPr>
          <p:cNvSpPr txBox="1"/>
          <p:nvPr/>
        </p:nvSpPr>
        <p:spPr>
          <a:xfrm>
            <a:off x="8483600" y="3482991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793F80-A657-8A46-A92B-FE9D22FFEC96}"/>
              </a:ext>
            </a:extLst>
          </p:cNvPr>
          <p:cNvSpPr txBox="1"/>
          <p:nvPr/>
        </p:nvSpPr>
        <p:spPr>
          <a:xfrm>
            <a:off x="6625018" y="4176095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FCE0597-9CB7-E94C-B0F8-DB31EDD0D016}"/>
              </a:ext>
            </a:extLst>
          </p:cNvPr>
          <p:cNvSpPr txBox="1"/>
          <p:nvPr/>
        </p:nvSpPr>
        <p:spPr>
          <a:xfrm>
            <a:off x="8002890" y="4176095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19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34A183-15D3-D949-8573-909573ECC66D}"/>
              </a:ext>
            </a:extLst>
          </p:cNvPr>
          <p:cNvSpPr txBox="1"/>
          <p:nvPr/>
        </p:nvSpPr>
        <p:spPr>
          <a:xfrm>
            <a:off x="8410323" y="4114800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20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09A796-C072-6B40-B12A-52226EA3B1AB}"/>
              </a:ext>
            </a:extLst>
          </p:cNvPr>
          <p:cNvSpPr txBox="1"/>
          <p:nvPr/>
        </p:nvSpPr>
        <p:spPr>
          <a:xfrm>
            <a:off x="8550746" y="2720730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29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FFF2E1-B7B2-0D48-BCE1-7CC217A79292}"/>
              </a:ext>
            </a:extLst>
          </p:cNvPr>
          <p:cNvSpPr txBox="1"/>
          <p:nvPr/>
        </p:nvSpPr>
        <p:spPr>
          <a:xfrm>
            <a:off x="8573188" y="6284686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28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3078175-8AB7-9C4C-9923-3446AF286478}"/>
              </a:ext>
            </a:extLst>
          </p:cNvPr>
          <p:cNvSpPr txBox="1"/>
          <p:nvPr/>
        </p:nvSpPr>
        <p:spPr>
          <a:xfrm>
            <a:off x="9175540" y="5584683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27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3DE612-0324-694D-BA12-06B2A1978E55}"/>
              </a:ext>
            </a:extLst>
          </p:cNvPr>
          <p:cNvSpPr txBox="1"/>
          <p:nvPr/>
        </p:nvSpPr>
        <p:spPr>
          <a:xfrm>
            <a:off x="8267193" y="5611868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26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EAA3D5B-0655-6544-B75A-54B667FBFAA7}"/>
              </a:ext>
            </a:extLst>
          </p:cNvPr>
          <p:cNvSpPr txBox="1"/>
          <p:nvPr/>
        </p:nvSpPr>
        <p:spPr>
          <a:xfrm>
            <a:off x="7387771" y="551542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2F681AC-1585-894E-9B59-A179733B2115}"/>
              </a:ext>
            </a:extLst>
          </p:cNvPr>
          <p:cNvSpPr txBox="1"/>
          <p:nvPr/>
        </p:nvSpPr>
        <p:spPr>
          <a:xfrm>
            <a:off x="9085943" y="4995669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AE8319-8ABB-4B4B-8289-C70055E3771F}"/>
              </a:ext>
            </a:extLst>
          </p:cNvPr>
          <p:cNvSpPr txBox="1"/>
          <p:nvPr/>
        </p:nvSpPr>
        <p:spPr>
          <a:xfrm>
            <a:off x="8166530" y="4939842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F7D151E-6633-6345-9941-BFA1313842A1}"/>
              </a:ext>
            </a:extLst>
          </p:cNvPr>
          <p:cNvSpPr txBox="1"/>
          <p:nvPr/>
        </p:nvSpPr>
        <p:spPr>
          <a:xfrm>
            <a:off x="7351536" y="4995669"/>
            <a:ext cx="3545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EB1F438-1FA6-AE4F-9573-5D3FFB4E1FBC}"/>
              </a:ext>
            </a:extLst>
          </p:cNvPr>
          <p:cNvSpPr txBox="1"/>
          <p:nvPr/>
        </p:nvSpPr>
        <p:spPr>
          <a:xfrm>
            <a:off x="8002890" y="1385332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455A69-2149-FE47-A85E-D18F3087ED02}"/>
              </a:ext>
            </a:extLst>
          </p:cNvPr>
          <p:cNvSpPr txBox="1"/>
          <p:nvPr/>
        </p:nvSpPr>
        <p:spPr>
          <a:xfrm>
            <a:off x="7629507" y="778788"/>
            <a:ext cx="28907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92F700-0E98-974A-B66B-FC6E0AC64358}"/>
              </a:ext>
            </a:extLst>
          </p:cNvPr>
          <p:cNvSpPr txBox="1"/>
          <p:nvPr/>
        </p:nvSpPr>
        <p:spPr>
          <a:xfrm>
            <a:off x="7320161" y="2286000"/>
            <a:ext cx="2632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480062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A690D-7D4C-4D8E-902D-1301321BF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Regions, Incl. Red Light and Speed Cameras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394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4E4AA58-9FED-4B0A-AF0D-47316C34552E}"/>
              </a:ext>
            </a:extLst>
          </p:cNvPr>
          <p:cNvSpPr txBox="1"/>
          <p:nvPr/>
        </p:nvSpPr>
        <p:spPr>
          <a:xfrm>
            <a:off x="9740283" y="662255"/>
            <a:ext cx="2201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Light Cameras</a:t>
            </a:r>
          </a:p>
          <a:p>
            <a:r>
              <a:rPr lang="en-US" dirty="0"/>
              <a:t>Speed Cameras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0B0718-51A2-4D6F-A843-E03930DB3420}"/>
              </a:ext>
            </a:extLst>
          </p:cNvPr>
          <p:cNvSpPr/>
          <p:nvPr/>
        </p:nvSpPr>
        <p:spPr>
          <a:xfrm>
            <a:off x="9567169" y="758948"/>
            <a:ext cx="182880" cy="18288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0E314-5094-4A0E-AF4F-8677515103AE}"/>
              </a:ext>
            </a:extLst>
          </p:cNvPr>
          <p:cNvSpPr/>
          <p:nvPr/>
        </p:nvSpPr>
        <p:spPr>
          <a:xfrm>
            <a:off x="9567169" y="1027405"/>
            <a:ext cx="182880" cy="18288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35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Red Light Cameras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92A758B-7394-47BE-BFDE-C595AAE7F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DBF23A7-487B-4F5D-BA5F-18BD08426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216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4500</TotalTime>
  <Words>252</Words>
  <Application>Microsoft Macintosh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Tw Cen MT</vt:lpstr>
      <vt:lpstr>Tw Cen MT Condensed</vt:lpstr>
      <vt:lpstr>Wingdings 3</vt:lpstr>
      <vt:lpstr>Integral</vt:lpstr>
      <vt:lpstr>Traffic Safety: City of Chicago</vt:lpstr>
      <vt:lpstr>Project Description</vt:lpstr>
      <vt:lpstr>Data Sources</vt:lpstr>
      <vt:lpstr>Questions considered</vt:lpstr>
      <vt:lpstr>Chicago Data</vt:lpstr>
      <vt:lpstr>Traffic Crashes</vt:lpstr>
      <vt:lpstr>Traffic Regions</vt:lpstr>
      <vt:lpstr>Traffic Regions, Incl. Red Light and Speed Cameras</vt:lpstr>
      <vt:lpstr>Crashes vs. Red Light Cameras</vt:lpstr>
      <vt:lpstr>Crashes vs. Speed Cameras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Safety: City of Chicago</dc:title>
  <dc:creator>Robert Wood</dc:creator>
  <cp:lastModifiedBy>William Skrab</cp:lastModifiedBy>
  <cp:revision>15</cp:revision>
  <dcterms:created xsi:type="dcterms:W3CDTF">2019-03-23T23:51:07Z</dcterms:created>
  <dcterms:modified xsi:type="dcterms:W3CDTF">2019-03-29T01:32:07Z</dcterms:modified>
</cp:coreProperties>
</file>